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"/>
  </p:notes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159" userDrawn="1">
          <p15:clr>
            <a:srgbClr val="A4A3A4"/>
          </p15:clr>
        </p15:guide>
        <p15:guide id="2" pos="11106" userDrawn="1">
          <p15:clr>
            <a:srgbClr val="A4A3A4"/>
          </p15:clr>
        </p15:guide>
        <p15:guide id="3" orient="horz" pos="13629" userDrawn="1">
          <p15:clr>
            <a:srgbClr val="A4A3A4"/>
          </p15:clr>
        </p15:guide>
        <p15:guide id="4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9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44" autoAdjust="0"/>
    <p:restoredTop sz="88321" autoAdjust="0"/>
  </p:normalViewPr>
  <p:slideViewPr>
    <p:cSldViewPr snapToGrid="0">
      <p:cViewPr>
        <p:scale>
          <a:sx n="33" d="100"/>
          <a:sy n="33" d="100"/>
        </p:scale>
        <p:origin x="264" y="126"/>
      </p:cViewPr>
      <p:guideLst>
        <p:guide orient="horz" pos="14159"/>
        <p:guide pos="11106"/>
        <p:guide orient="horz" pos="13629"/>
        <p:guide pos="10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672A5C-171E-4377-AB7C-FB9679882ADB}" type="datetimeFigureOut">
              <a:rPr lang="en-US" smtClean="0"/>
              <a:pPr/>
              <a:t>8/9/2024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588FD7-CE07-40C7-AA0F-3F3C805A603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813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99311" rtl="0" eaLnBrk="1" latinLnBrk="0" hangingPunct="1">
      <a:defRPr sz="1033" kern="1200">
        <a:solidFill>
          <a:schemeClr val="tx1"/>
        </a:solidFill>
        <a:latin typeface="+mn-lt"/>
        <a:ea typeface="+mn-ea"/>
        <a:cs typeface="+mn-cs"/>
      </a:defRPr>
    </a:lvl1pPr>
    <a:lvl2pPr marL="449656" algn="l" defTabSz="899311" rtl="0" eaLnBrk="1" latinLnBrk="0" hangingPunct="1">
      <a:defRPr sz="1033" kern="1200">
        <a:solidFill>
          <a:schemeClr val="tx1"/>
        </a:solidFill>
        <a:latin typeface="+mn-lt"/>
        <a:ea typeface="+mn-ea"/>
        <a:cs typeface="+mn-cs"/>
      </a:defRPr>
    </a:lvl2pPr>
    <a:lvl3pPr marL="899311" algn="l" defTabSz="899311" rtl="0" eaLnBrk="1" latinLnBrk="0" hangingPunct="1">
      <a:defRPr sz="1033" kern="1200">
        <a:solidFill>
          <a:schemeClr val="tx1"/>
        </a:solidFill>
        <a:latin typeface="+mn-lt"/>
        <a:ea typeface="+mn-ea"/>
        <a:cs typeface="+mn-cs"/>
      </a:defRPr>
    </a:lvl3pPr>
    <a:lvl4pPr marL="1348967" algn="l" defTabSz="899311" rtl="0" eaLnBrk="1" latinLnBrk="0" hangingPunct="1">
      <a:defRPr sz="1033" kern="1200">
        <a:solidFill>
          <a:schemeClr val="tx1"/>
        </a:solidFill>
        <a:latin typeface="+mn-lt"/>
        <a:ea typeface="+mn-ea"/>
        <a:cs typeface="+mn-cs"/>
      </a:defRPr>
    </a:lvl4pPr>
    <a:lvl5pPr marL="1798623" algn="l" defTabSz="899311" rtl="0" eaLnBrk="1" latinLnBrk="0" hangingPunct="1">
      <a:defRPr sz="1033" kern="1200">
        <a:solidFill>
          <a:schemeClr val="tx1"/>
        </a:solidFill>
        <a:latin typeface="+mn-lt"/>
        <a:ea typeface="+mn-ea"/>
        <a:cs typeface="+mn-cs"/>
      </a:defRPr>
    </a:lvl5pPr>
    <a:lvl6pPr marL="2248276" algn="l" defTabSz="899311" rtl="0" eaLnBrk="1" latinLnBrk="0" hangingPunct="1">
      <a:defRPr sz="1033" kern="1200">
        <a:solidFill>
          <a:schemeClr val="tx1"/>
        </a:solidFill>
        <a:latin typeface="+mn-lt"/>
        <a:ea typeface="+mn-ea"/>
        <a:cs typeface="+mn-cs"/>
      </a:defRPr>
    </a:lvl6pPr>
    <a:lvl7pPr marL="2697932" algn="l" defTabSz="899311" rtl="0" eaLnBrk="1" latinLnBrk="0" hangingPunct="1">
      <a:defRPr sz="1033" kern="1200">
        <a:solidFill>
          <a:schemeClr val="tx1"/>
        </a:solidFill>
        <a:latin typeface="+mn-lt"/>
        <a:ea typeface="+mn-ea"/>
        <a:cs typeface="+mn-cs"/>
      </a:defRPr>
    </a:lvl7pPr>
    <a:lvl8pPr marL="3147585" algn="l" defTabSz="899311" rtl="0" eaLnBrk="1" latinLnBrk="0" hangingPunct="1">
      <a:defRPr sz="1033" kern="1200">
        <a:solidFill>
          <a:schemeClr val="tx1"/>
        </a:solidFill>
        <a:latin typeface="+mn-lt"/>
        <a:ea typeface="+mn-ea"/>
        <a:cs typeface="+mn-cs"/>
      </a:defRPr>
    </a:lvl8pPr>
    <a:lvl9pPr marL="3597241" algn="l" defTabSz="899311" rtl="0" eaLnBrk="1" latinLnBrk="0" hangingPunct="1">
      <a:defRPr sz="103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56DA-55A7-4CB2-8737-5A82798106B9}" type="datetimeFigureOut">
              <a:rPr lang="en-IN" smtClean="0"/>
              <a:pPr/>
              <a:t>09-08-2024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1D59F-BFEE-4372-9AF5-6E545402D3EA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16433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56DA-55A7-4CB2-8737-5A82798106B9}" type="datetimeFigureOut">
              <a:rPr lang="en-IN" smtClean="0"/>
              <a:pPr/>
              <a:t>09-08-2024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1D59F-BFEE-4372-9AF5-6E545402D3EA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78981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56DA-55A7-4CB2-8737-5A82798106B9}" type="datetimeFigureOut">
              <a:rPr lang="en-IN" smtClean="0"/>
              <a:pPr/>
              <a:t>09-08-2024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1D59F-BFEE-4372-9AF5-6E545402D3EA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23649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56DA-55A7-4CB2-8737-5A82798106B9}" type="datetimeFigureOut">
              <a:rPr lang="en-IN" smtClean="0"/>
              <a:pPr/>
              <a:t>09-08-2024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1D59F-BFEE-4372-9AF5-6E545402D3EA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45387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56DA-55A7-4CB2-8737-5A82798106B9}" type="datetimeFigureOut">
              <a:rPr lang="en-IN" smtClean="0"/>
              <a:pPr/>
              <a:t>09-08-2024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1D59F-BFEE-4372-9AF5-6E545402D3EA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17163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56DA-55A7-4CB2-8737-5A82798106B9}" type="datetimeFigureOut">
              <a:rPr lang="en-IN" smtClean="0"/>
              <a:pPr/>
              <a:t>09-08-2024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1D59F-BFEE-4372-9AF5-6E545402D3EA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26822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56DA-55A7-4CB2-8737-5A82798106B9}" type="datetimeFigureOut">
              <a:rPr lang="en-IN" smtClean="0"/>
              <a:pPr/>
              <a:t>09-08-2024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1D59F-BFEE-4372-9AF5-6E545402D3EA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49739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56DA-55A7-4CB2-8737-5A82798106B9}" type="datetimeFigureOut">
              <a:rPr lang="en-IN" smtClean="0"/>
              <a:pPr/>
              <a:t>09-08-2024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1D59F-BFEE-4372-9AF5-6E545402D3EA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48468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56DA-55A7-4CB2-8737-5A82798106B9}" type="datetimeFigureOut">
              <a:rPr lang="en-IN" smtClean="0"/>
              <a:pPr/>
              <a:t>09-08-2024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1D59F-BFEE-4372-9AF5-6E545402D3EA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65918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56DA-55A7-4CB2-8737-5A82798106B9}" type="datetimeFigureOut">
              <a:rPr lang="en-IN" smtClean="0"/>
              <a:pPr/>
              <a:t>09-08-2024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1D59F-BFEE-4372-9AF5-6E545402D3EA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15892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56DA-55A7-4CB2-8737-5A82798106B9}" type="datetimeFigureOut">
              <a:rPr lang="en-IN" smtClean="0"/>
              <a:pPr/>
              <a:t>09-08-2024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1D59F-BFEE-4372-9AF5-6E545402D3EA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93120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56DA-55A7-4CB2-8737-5A82798106B9}" type="datetimeFigureOut">
              <a:rPr lang="en-IN" smtClean="0"/>
              <a:pPr/>
              <a:t>09-08-2024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1D59F-BFEE-4372-9AF5-6E545402D3EA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71517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277D495-61B3-4335-AE6E-DE3182520EF3}"/>
              </a:ext>
            </a:extLst>
          </p:cNvPr>
          <p:cNvSpPr/>
          <p:nvPr/>
        </p:nvSpPr>
        <p:spPr>
          <a:xfrm>
            <a:off x="0" y="0"/>
            <a:ext cx="32438181" cy="43581638"/>
          </a:xfrm>
          <a:prstGeom prst="rect">
            <a:avLst/>
          </a:prstGeom>
          <a:solidFill>
            <a:schemeClr val="bg1"/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222" tIns="30613" rIns="61222" bIns="30613" rtlCol="0" anchor="ctr"/>
          <a:lstStyle/>
          <a:p>
            <a:pPr algn="ctr"/>
            <a:r>
              <a:rPr lang="en-US" sz="1763" dirty="0"/>
              <a:t>Geographical factors and individual demographics did not significantly influence visit patterns. Further research with larger samples and longer follow-up periods might be necessary to confirm these findings and explore potential underlying factors.</a:t>
            </a:r>
            <a:endParaRPr lang="en-IN" sz="1187" dirty="0">
              <a:solidFill>
                <a:srgbClr val="FF0000"/>
              </a:solidFill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2885C410-CCEE-42B9-9545-F30A02804108}"/>
              </a:ext>
            </a:extLst>
          </p:cNvPr>
          <p:cNvSpPr/>
          <p:nvPr/>
        </p:nvSpPr>
        <p:spPr>
          <a:xfrm>
            <a:off x="0" y="6145408"/>
            <a:ext cx="16200438" cy="1474592"/>
          </a:xfrm>
          <a:prstGeom prst="roundRect">
            <a:avLst>
              <a:gd name="adj" fmla="val 41705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222" tIns="30613" rIns="61222" bIns="30613" rtlCol="0" anchor="ctr"/>
          <a:lstStyle/>
          <a:p>
            <a:pPr algn="ctr"/>
            <a:r>
              <a:rPr lang="en-US" sz="8000" b="1" dirty="0">
                <a:solidFill>
                  <a:srgbClr val="FFFF00"/>
                </a:solidFill>
              </a:rPr>
              <a:t>INTRODUCTION</a:t>
            </a:r>
            <a:endParaRPr lang="en-IN" sz="8000" b="1" dirty="0">
              <a:solidFill>
                <a:srgbClr val="FFFF00"/>
              </a:solidFill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36E7246-A68E-4BCD-909E-A1458E432FD6}"/>
              </a:ext>
            </a:extLst>
          </p:cNvPr>
          <p:cNvCxnSpPr>
            <a:cxnSpLocks/>
            <a:stCxn id="9" idx="0"/>
            <a:endCxn id="8" idx="2"/>
          </p:cNvCxnSpPr>
          <p:nvPr/>
        </p:nvCxnSpPr>
        <p:spPr>
          <a:xfrm>
            <a:off x="16200438" y="152400"/>
            <a:ext cx="18653" cy="43429238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: Rounded Corners 81">
            <a:extLst>
              <a:ext uri="{FF2B5EF4-FFF2-40B4-BE49-F238E27FC236}">
                <a16:creationId xmlns:a16="http://schemas.microsoft.com/office/drawing/2014/main" id="{F6C2E8C8-B5A0-4F63-A79B-F5FB85145C03}"/>
              </a:ext>
            </a:extLst>
          </p:cNvPr>
          <p:cNvSpPr/>
          <p:nvPr/>
        </p:nvSpPr>
        <p:spPr>
          <a:xfrm>
            <a:off x="0" y="42386250"/>
            <a:ext cx="32399288" cy="117633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222" tIns="30613" rIns="61222" bIns="30613" rtlCol="0" anchor="ctr"/>
          <a:lstStyle/>
          <a:p>
            <a:pPr>
              <a:defRPr/>
            </a:pPr>
            <a:r>
              <a:rPr lang="en-US" sz="5400" b="1" dirty="0" smtClean="0">
                <a:solidFill>
                  <a:srgbClr val="FFFF00"/>
                </a:solidFill>
              </a:rPr>
              <a:t>Disclosures: </a:t>
            </a:r>
            <a:endParaRPr lang="en-IN" sz="54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B1DF73-5E4E-421B-984B-06595738E5BC}"/>
              </a:ext>
            </a:extLst>
          </p:cNvPr>
          <p:cNvSpPr/>
          <p:nvPr/>
        </p:nvSpPr>
        <p:spPr>
          <a:xfrm>
            <a:off x="29497" y="0"/>
            <a:ext cx="32396992" cy="558941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222" tIns="30613" rIns="61222" bIns="30613" rtlCol="0" anchor="ctr"/>
          <a:lstStyle/>
          <a:p>
            <a:pPr algn="ctr"/>
            <a:endParaRPr lang="en-IN" sz="1187" dirty="0">
              <a:solidFill>
                <a:srgbClr val="00206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C7E3420-44FC-4049-ADCC-B3BA4B574A61}"/>
              </a:ext>
            </a:extLst>
          </p:cNvPr>
          <p:cNvSpPr txBox="1"/>
          <p:nvPr/>
        </p:nvSpPr>
        <p:spPr>
          <a:xfrm>
            <a:off x="4080705" y="152400"/>
            <a:ext cx="24239465" cy="2616369"/>
          </a:xfrm>
          <a:prstGeom prst="rect">
            <a:avLst/>
          </a:prstGeom>
          <a:noFill/>
        </p:spPr>
        <p:txBody>
          <a:bodyPr wrap="square" lIns="61222" tIns="30613" rIns="61222" bIns="30613" rtlCol="0">
            <a:spAutoFit/>
          </a:bodyPr>
          <a:lstStyle/>
          <a:p>
            <a:pPr algn="ctr"/>
            <a:r>
              <a:rPr lang="en-US" sz="16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Title</a:t>
            </a:r>
            <a:endParaRPr lang="en-IN" sz="7200" b="1" u="sng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5DDB70D-811A-44C2-B429-4DB16E846C9C}"/>
              </a:ext>
            </a:extLst>
          </p:cNvPr>
          <p:cNvSpPr txBox="1"/>
          <p:nvPr/>
        </p:nvSpPr>
        <p:spPr>
          <a:xfrm rot="10800000" flipV="1">
            <a:off x="4249738" y="3019203"/>
            <a:ext cx="23901399" cy="2790776"/>
          </a:xfrm>
          <a:prstGeom prst="rect">
            <a:avLst/>
          </a:prstGeom>
          <a:noFill/>
        </p:spPr>
        <p:txBody>
          <a:bodyPr wrap="square" lIns="61222" tIns="30613" rIns="61222" bIns="30613" rtlCol="0">
            <a:spAutoFit/>
          </a:bodyPr>
          <a:lstStyle/>
          <a:p>
            <a:pPr algn="ctr"/>
            <a:r>
              <a:rPr lang="en-US" sz="6000" b="1" i="1" u="sng" dirty="0" smtClean="0">
                <a:solidFill>
                  <a:srgbClr val="FFFF00"/>
                </a:solidFill>
              </a:rPr>
              <a:t>Presenting Author , </a:t>
            </a:r>
            <a:r>
              <a:rPr lang="en-US" sz="6000" b="1" u="sng" dirty="0" smtClean="0">
                <a:solidFill>
                  <a:srgbClr val="FFFF00"/>
                </a:solidFill>
              </a:rPr>
              <a:t>Co author </a:t>
            </a:r>
            <a:r>
              <a:rPr lang="en-US" sz="6000" b="1" u="sng" dirty="0" smtClean="0">
                <a:solidFill>
                  <a:srgbClr val="FFFF00"/>
                </a:solidFill>
              </a:rPr>
              <a:t>1, </a:t>
            </a:r>
            <a:r>
              <a:rPr lang="en-US" sz="6000" b="1" u="sng" dirty="0" smtClean="0">
                <a:solidFill>
                  <a:srgbClr val="FFFF00"/>
                </a:solidFill>
              </a:rPr>
              <a:t>Co author </a:t>
            </a:r>
            <a:r>
              <a:rPr lang="en-US" sz="6000" b="1" u="sng" dirty="0" smtClean="0">
                <a:solidFill>
                  <a:srgbClr val="FFFF00"/>
                </a:solidFill>
              </a:rPr>
              <a:t>2, </a:t>
            </a:r>
            <a:r>
              <a:rPr lang="en-US" sz="6000" b="1" u="sng" dirty="0" smtClean="0">
                <a:solidFill>
                  <a:srgbClr val="FFFF00"/>
                </a:solidFill>
              </a:rPr>
              <a:t>Co author </a:t>
            </a:r>
            <a:r>
              <a:rPr lang="en-US" sz="6000" b="1" u="sng" dirty="0" smtClean="0">
                <a:solidFill>
                  <a:srgbClr val="FFFF00"/>
                </a:solidFill>
              </a:rPr>
              <a:t>3, </a:t>
            </a:r>
            <a:r>
              <a:rPr lang="en-US" sz="6000" b="1" u="sng" dirty="0" smtClean="0">
                <a:solidFill>
                  <a:srgbClr val="FFFF00"/>
                </a:solidFill>
              </a:rPr>
              <a:t>Co author 4</a:t>
            </a:r>
            <a:endParaRPr lang="en-US" sz="6000" b="1" dirty="0">
              <a:solidFill>
                <a:srgbClr val="FFFF00"/>
              </a:solidFill>
            </a:endParaRPr>
          </a:p>
          <a:p>
            <a:pPr algn="ctr">
              <a:lnSpc>
                <a:spcPct val="200000"/>
              </a:lnSpc>
            </a:pPr>
            <a:r>
              <a:rPr lang="en-US" altLang="en-US" sz="8800" b="1" i="1" baseline="30000" dirty="0" smtClean="0">
                <a:solidFill>
                  <a:schemeClr val="bg1"/>
                </a:solidFill>
              </a:rPr>
              <a:t>Affiliations</a:t>
            </a:r>
            <a:endParaRPr lang="en-US" sz="7200" b="1" baseline="30000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7659040"/>
            <a:ext cx="159258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2171" indent="-452171" algn="just">
              <a:lnSpc>
                <a:spcPct val="150000"/>
              </a:lnSpc>
              <a:spcBef>
                <a:spcPts val="593"/>
              </a:spcBef>
              <a:spcAft>
                <a:spcPts val="593"/>
              </a:spcAft>
              <a:buFont typeface="Wingdings" panose="05000000000000000000" pitchFamily="2" charset="2"/>
              <a:buChar char="v"/>
            </a:pPr>
            <a:r>
              <a:rPr lang="en-US" sz="6000" dirty="0" smtClean="0">
                <a:ea typeface="Calibri" panose="020F0502020204030204" pitchFamily="34" charset="0"/>
              </a:rPr>
              <a:t> Write in points </a:t>
            </a:r>
          </a:p>
          <a:p>
            <a:pPr marL="452171" indent="-452171" algn="just">
              <a:lnSpc>
                <a:spcPct val="150000"/>
              </a:lnSpc>
              <a:spcBef>
                <a:spcPts val="593"/>
              </a:spcBef>
              <a:spcAft>
                <a:spcPts val="593"/>
              </a:spcAft>
              <a:buFont typeface="Wingdings" panose="05000000000000000000" pitchFamily="2" charset="2"/>
              <a:buChar char="v"/>
            </a:pPr>
            <a:r>
              <a:rPr lang="en-US" sz="6000" b="1" i="1" u="sng" dirty="0"/>
              <a:t>DON’T WRITE IN LONG SENTENCES </a:t>
            </a:r>
            <a:endParaRPr lang="en-IN" sz="6000" b="1" i="1" u="sng" dirty="0"/>
          </a:p>
          <a:p>
            <a:pPr marL="452171" indent="-452171" algn="just">
              <a:lnSpc>
                <a:spcPct val="150000"/>
              </a:lnSpc>
              <a:spcBef>
                <a:spcPts val="593"/>
              </a:spcBef>
              <a:spcAft>
                <a:spcPts val="593"/>
              </a:spcAft>
              <a:buFont typeface="Wingdings" panose="05000000000000000000" pitchFamily="2" charset="2"/>
              <a:buChar char="v"/>
            </a:pPr>
            <a:r>
              <a:rPr lang="en-US" sz="6000" dirty="0" smtClean="0">
                <a:ea typeface="Calibri" panose="020F0502020204030204" pitchFamily="34" charset="0"/>
              </a:rPr>
              <a:t> Maintain uniform Font size and style</a:t>
            </a:r>
          </a:p>
          <a:p>
            <a:pPr marL="452171" indent="-452171" algn="just">
              <a:lnSpc>
                <a:spcPct val="150000"/>
              </a:lnSpc>
              <a:spcBef>
                <a:spcPts val="593"/>
              </a:spcBef>
              <a:spcAft>
                <a:spcPts val="593"/>
              </a:spcAft>
              <a:buFont typeface="Wingdings" panose="05000000000000000000" pitchFamily="2" charset="2"/>
              <a:buChar char="v"/>
            </a:pPr>
            <a:r>
              <a:rPr lang="en-US" sz="6000" dirty="0" smtClean="0">
                <a:ea typeface="Calibri" panose="020F0502020204030204" pitchFamily="34" charset="0"/>
              </a:rPr>
              <a:t> Font size must be clear when viewed from 2 meter distance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6263253" y="42548473"/>
            <a:ext cx="273504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 smtClean="0">
                <a:solidFill>
                  <a:srgbClr val="FFFF00"/>
                </a:solidFill>
              </a:rPr>
              <a:t>Email ID: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31" name="Rectangle: Rounded Corners 27">
            <a:extLst>
              <a:ext uri="{FF2B5EF4-FFF2-40B4-BE49-F238E27FC236}">
                <a16:creationId xmlns:a16="http://schemas.microsoft.com/office/drawing/2014/main" id="{2885C410-CCEE-42B9-9545-F30A02804108}"/>
              </a:ext>
            </a:extLst>
          </p:cNvPr>
          <p:cNvSpPr/>
          <p:nvPr/>
        </p:nvSpPr>
        <p:spPr>
          <a:xfrm>
            <a:off x="29497" y="21528088"/>
            <a:ext cx="16200438" cy="1474592"/>
          </a:xfrm>
          <a:prstGeom prst="roundRect">
            <a:avLst>
              <a:gd name="adj" fmla="val 41705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222" tIns="30613" rIns="61222" bIns="30613" rtlCol="0" anchor="ctr"/>
          <a:lstStyle/>
          <a:p>
            <a:pPr algn="ctr"/>
            <a:r>
              <a:rPr lang="en-US" sz="8000" b="1" dirty="0" smtClean="0">
                <a:solidFill>
                  <a:srgbClr val="FFFF00"/>
                </a:solidFill>
              </a:rPr>
              <a:t>CASE DETAILS </a:t>
            </a:r>
            <a:endParaRPr lang="en-IN" sz="8000" b="1" dirty="0">
              <a:solidFill>
                <a:srgbClr val="FFFF00"/>
              </a:solidFill>
            </a:endParaRPr>
          </a:p>
        </p:txBody>
      </p:sp>
      <p:sp>
        <p:nvSpPr>
          <p:cNvPr id="32" name="Rectangle: Rounded Corners 27">
            <a:extLst>
              <a:ext uri="{FF2B5EF4-FFF2-40B4-BE49-F238E27FC236}">
                <a16:creationId xmlns:a16="http://schemas.microsoft.com/office/drawing/2014/main" id="{2885C410-CCEE-42B9-9545-F30A02804108}"/>
              </a:ext>
            </a:extLst>
          </p:cNvPr>
          <p:cNvSpPr/>
          <p:nvPr/>
        </p:nvSpPr>
        <p:spPr>
          <a:xfrm>
            <a:off x="16198850" y="6122579"/>
            <a:ext cx="16200438" cy="1474592"/>
          </a:xfrm>
          <a:prstGeom prst="roundRect">
            <a:avLst>
              <a:gd name="adj" fmla="val 41705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222" tIns="30613" rIns="61222" bIns="30613" rtlCol="0" anchor="ctr"/>
          <a:lstStyle/>
          <a:p>
            <a:pPr algn="ctr"/>
            <a:r>
              <a:rPr lang="en-US" sz="8000" b="1" dirty="0" smtClean="0">
                <a:solidFill>
                  <a:srgbClr val="FFFF00"/>
                </a:solidFill>
              </a:rPr>
              <a:t>CASE DETAILS </a:t>
            </a:r>
            <a:endParaRPr lang="en-IN" sz="8000" b="1" dirty="0">
              <a:solidFill>
                <a:srgbClr val="FFFF00"/>
              </a:solidFill>
            </a:endParaRPr>
          </a:p>
        </p:txBody>
      </p:sp>
      <p:sp>
        <p:nvSpPr>
          <p:cNvPr id="33" name="Rectangle: Rounded Corners 27">
            <a:extLst>
              <a:ext uri="{FF2B5EF4-FFF2-40B4-BE49-F238E27FC236}">
                <a16:creationId xmlns:a16="http://schemas.microsoft.com/office/drawing/2014/main" id="{2885C410-CCEE-42B9-9545-F30A02804108}"/>
              </a:ext>
            </a:extLst>
          </p:cNvPr>
          <p:cNvSpPr/>
          <p:nvPr/>
        </p:nvSpPr>
        <p:spPr>
          <a:xfrm>
            <a:off x="16200438" y="21499059"/>
            <a:ext cx="16200438" cy="1474592"/>
          </a:xfrm>
          <a:prstGeom prst="roundRect">
            <a:avLst>
              <a:gd name="adj" fmla="val 41705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222" tIns="30613" rIns="61222" bIns="30613" rtlCol="0" anchor="ctr"/>
          <a:lstStyle/>
          <a:p>
            <a:pPr algn="ctr"/>
            <a:r>
              <a:rPr lang="en-US" sz="8000" b="1" dirty="0" smtClean="0">
                <a:solidFill>
                  <a:srgbClr val="FFFF00"/>
                </a:solidFill>
              </a:rPr>
              <a:t>DISCUSSION/ CONCLUSION</a:t>
            </a:r>
            <a:endParaRPr lang="en-IN" sz="8000" b="1" dirty="0">
              <a:solidFill>
                <a:srgbClr val="FFFF00"/>
              </a:solidFill>
            </a:endParaRPr>
          </a:p>
        </p:txBody>
      </p:sp>
      <p:sp>
        <p:nvSpPr>
          <p:cNvPr id="35" name="Rectangle: Rounded Corners 27">
            <a:extLst>
              <a:ext uri="{FF2B5EF4-FFF2-40B4-BE49-F238E27FC236}">
                <a16:creationId xmlns:a16="http://schemas.microsoft.com/office/drawing/2014/main" id="{2885C410-CCEE-42B9-9545-F30A02804108}"/>
              </a:ext>
            </a:extLst>
          </p:cNvPr>
          <p:cNvSpPr/>
          <p:nvPr/>
        </p:nvSpPr>
        <p:spPr>
          <a:xfrm>
            <a:off x="16198850" y="31332488"/>
            <a:ext cx="16200438" cy="1474592"/>
          </a:xfrm>
          <a:prstGeom prst="roundRect">
            <a:avLst>
              <a:gd name="adj" fmla="val 41705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222" tIns="30613" rIns="61222" bIns="30613" rtlCol="0" anchor="ctr"/>
          <a:lstStyle/>
          <a:p>
            <a:pPr algn="ctr"/>
            <a:r>
              <a:rPr lang="en-US" sz="8000" b="1" dirty="0" smtClean="0">
                <a:solidFill>
                  <a:srgbClr val="FFFF00"/>
                </a:solidFill>
              </a:rPr>
              <a:t>TAKE HOME MESSAGE</a:t>
            </a:r>
            <a:endParaRPr lang="en-IN" sz="8000" b="1" dirty="0">
              <a:solidFill>
                <a:srgbClr val="FFFF00"/>
              </a:solidFill>
            </a:endParaRPr>
          </a:p>
        </p:txBody>
      </p:sp>
      <p:sp>
        <p:nvSpPr>
          <p:cNvPr id="39" name="Rectangle: Rounded Corners 27">
            <a:extLst>
              <a:ext uri="{FF2B5EF4-FFF2-40B4-BE49-F238E27FC236}">
                <a16:creationId xmlns:a16="http://schemas.microsoft.com/office/drawing/2014/main" id="{2885C410-CCEE-42B9-9545-F30A02804108}"/>
              </a:ext>
            </a:extLst>
          </p:cNvPr>
          <p:cNvSpPr/>
          <p:nvPr/>
        </p:nvSpPr>
        <p:spPr>
          <a:xfrm>
            <a:off x="16200438" y="36666488"/>
            <a:ext cx="16200438" cy="1474592"/>
          </a:xfrm>
          <a:prstGeom prst="roundRect">
            <a:avLst>
              <a:gd name="adj" fmla="val 41705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222" tIns="30613" rIns="61222" bIns="30613" rtlCol="0" anchor="ctr"/>
          <a:lstStyle/>
          <a:p>
            <a:pPr algn="ctr"/>
            <a:r>
              <a:rPr lang="en-US" sz="8000" b="1" dirty="0" smtClean="0">
                <a:solidFill>
                  <a:srgbClr val="FFFF00"/>
                </a:solidFill>
              </a:rPr>
              <a:t>REFERENCES</a:t>
            </a:r>
            <a:endParaRPr lang="en-IN" sz="8000" b="1" dirty="0">
              <a:solidFill>
                <a:srgbClr val="FFFF00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6200438" y="7405040"/>
            <a:ext cx="15925800" cy="1334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2171" indent="-452171" algn="just">
              <a:lnSpc>
                <a:spcPct val="150000"/>
              </a:lnSpc>
              <a:spcBef>
                <a:spcPts val="593"/>
              </a:spcBef>
              <a:spcAft>
                <a:spcPts val="593"/>
              </a:spcAft>
              <a:buFont typeface="Wingdings" panose="05000000000000000000" pitchFamily="2" charset="2"/>
              <a:buChar char="v"/>
            </a:pPr>
            <a:r>
              <a:rPr lang="en-US" sz="6000" dirty="0" smtClean="0">
                <a:ea typeface="Calibri" panose="020F0502020204030204" pitchFamily="34" charset="0"/>
              </a:rPr>
              <a:t>  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6200438" y="23213685"/>
            <a:ext cx="15925800" cy="1334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2171" indent="-452171" algn="just">
              <a:lnSpc>
                <a:spcPct val="150000"/>
              </a:lnSpc>
              <a:spcBef>
                <a:spcPts val="593"/>
              </a:spcBef>
              <a:spcAft>
                <a:spcPts val="593"/>
              </a:spcAft>
              <a:buFont typeface="Wingdings" panose="05000000000000000000" pitchFamily="2" charset="2"/>
              <a:buChar char="v"/>
            </a:pPr>
            <a:r>
              <a:rPr lang="en-US" sz="6000" dirty="0" smtClean="0">
                <a:ea typeface="Calibri" panose="020F0502020204030204" pitchFamily="34" charset="0"/>
              </a:rPr>
              <a:t>  Highlight key findings </a:t>
            </a:r>
          </a:p>
        </p:txBody>
      </p:sp>
      <p:sp>
        <p:nvSpPr>
          <p:cNvPr id="47" name="Rectangle 46"/>
          <p:cNvSpPr/>
          <p:nvPr/>
        </p:nvSpPr>
        <p:spPr>
          <a:xfrm>
            <a:off x="16200438" y="38263185"/>
            <a:ext cx="15925800" cy="1334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2171" indent="-452171" algn="just">
              <a:lnSpc>
                <a:spcPct val="150000"/>
              </a:lnSpc>
              <a:spcBef>
                <a:spcPts val="593"/>
              </a:spcBef>
              <a:spcAft>
                <a:spcPts val="593"/>
              </a:spcAft>
              <a:buFont typeface="Wingdings" panose="05000000000000000000" pitchFamily="2" charset="2"/>
              <a:buChar char="v"/>
            </a:pPr>
            <a:r>
              <a:rPr lang="en-US" sz="6000" dirty="0" smtClean="0">
                <a:ea typeface="Calibri" panose="020F0502020204030204" pitchFamily="34" charset="0"/>
              </a:rPr>
              <a:t> Restrict to 2-3 important references </a:t>
            </a:r>
          </a:p>
        </p:txBody>
      </p:sp>
      <p:sp>
        <p:nvSpPr>
          <p:cNvPr id="24" name="TextBox 4">
            <a:extLst>
              <a:ext uri="{FF2B5EF4-FFF2-40B4-BE49-F238E27FC236}">
                <a16:creationId xmlns:a16="http://schemas.microsoft.com/office/drawing/2014/main" id="{D3FB9B4D-F1B1-4A6A-96F7-05F2E12AF6D7}"/>
              </a:ext>
            </a:extLst>
          </p:cNvPr>
          <p:cNvSpPr txBox="1"/>
          <p:nvPr/>
        </p:nvSpPr>
        <p:spPr>
          <a:xfrm flipH="1">
            <a:off x="321468" y="4346965"/>
            <a:ext cx="3562351" cy="800488"/>
          </a:xfrm>
          <a:prstGeom prst="rect">
            <a:avLst/>
          </a:prstGeom>
          <a:noFill/>
        </p:spPr>
        <p:txBody>
          <a:bodyPr wrap="square" lIns="61222" tIns="30613" rIns="61222" bIns="30613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800" b="1" dirty="0" smtClean="0">
                <a:solidFill>
                  <a:schemeClr val="bg1"/>
                </a:solidFill>
              </a:rPr>
              <a:t>Abstract ID</a:t>
            </a:r>
            <a:r>
              <a:rPr lang="en-US" sz="4800" b="1" dirty="0">
                <a:solidFill>
                  <a:schemeClr val="bg1"/>
                </a:solidFill>
              </a:rPr>
              <a:t>: 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36" t="4136" r="26451" b="47600"/>
          <a:stretch/>
        </p:blipFill>
        <p:spPr>
          <a:xfrm>
            <a:off x="590034" y="2900404"/>
            <a:ext cx="2980800" cy="1399313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187" y="181784"/>
            <a:ext cx="2979174" cy="2661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31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1486</TotalTime>
  <Words>113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Naweed Ahmed</dc:creator>
  <cp:lastModifiedBy>Gopinath</cp:lastModifiedBy>
  <cp:revision>201</cp:revision>
  <dcterms:created xsi:type="dcterms:W3CDTF">2020-01-20T14:20:00Z</dcterms:created>
  <dcterms:modified xsi:type="dcterms:W3CDTF">2024-08-09T03:49:22Z</dcterms:modified>
</cp:coreProperties>
</file>